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30" d="100"/>
          <a:sy n="30" d="100"/>
        </p:scale>
        <p:origin x="798"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4/11/2019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16.png"/><Relationship Id="rId18" Type="http://schemas.microsoft.com/office/2007/relationships/hdphoto" Target="../media/hdphoto8.wdp"/><Relationship Id="rId3" Type="http://schemas.openxmlformats.org/officeDocument/2006/relationships/image" Target="../media/image22.png"/><Relationship Id="rId7" Type="http://schemas.microsoft.com/office/2007/relationships/hdphoto" Target="../media/hdphoto4.wdp"/><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image" Target="../media/image21.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0.png"/><Relationship Id="rId10" Type="http://schemas.microsoft.com/office/2007/relationships/hdphoto" Target="../media/hdphoto10.wdp"/><Relationship Id="rId19"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6.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5" Type="http://schemas.openxmlformats.org/officeDocument/2006/relationships/image" Target="../media/image52.png"/><Relationship Id="rId2" Type="http://schemas.openxmlformats.org/officeDocument/2006/relationships/image" Target="../media/image30.png"/><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4.png"/><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jp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jpg"/><Relationship Id="rId22" Type="http://schemas.openxmlformats.org/officeDocument/2006/relationships/image" Target="../media/image49.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142464"/>
            <a:ext cx="12470501" cy="5632311"/>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endParaRPr lang="en-US" sz="4000" dirty="0" smtClean="0"/>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305899"/>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r>
                  <a:rPr lang="en-US" sz="2800" dirty="0">
                    <a:latin typeface="Times New Roman" panose="02020603050405020304" pitchFamily="18" charset="0"/>
                    <a:cs typeface="Times New Roman" panose="02020603050405020304" pitchFamily="18" charset="0"/>
                  </a:rPr>
                  <a:t>        T = Temperature (Kelvin)	</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305899"/>
                <a:ext cx="12519237" cy="5476756"/>
              </a:xfrm>
              <a:prstGeom prst="rect">
                <a:avLst/>
              </a:prstGeom>
              <a:blipFill>
                <a:blip r:embed="rId3"/>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04981" y="8197092"/>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7"/>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t>
            </a:r>
            <a:r>
              <a:rPr lang="en-US" sz="2800" dirty="0" smtClean="0">
                <a:latin typeface="Times New Roman" panose="02020603050405020304" pitchFamily="18" charset="0"/>
                <a:cs typeface="Times New Roman" panose="02020603050405020304" pitchFamily="18" charset="0"/>
              </a:rPr>
              <a:t>analysis, </a:t>
            </a:r>
            <a:r>
              <a:rPr lang="en-US" sz="2800" dirty="0">
                <a:latin typeface="Times New Roman" panose="02020603050405020304" pitchFamily="18" charset="0"/>
                <a:cs typeface="Times New Roman" panose="02020603050405020304" pitchFamily="18" charset="0"/>
              </a:rPr>
              <a:t>the ambient temperature was chosen to be 100K, and the heater power is set to 40W. </a:t>
            </a:r>
            <a:r>
              <a:rPr lang="en-US" sz="2800" dirty="0" smtClean="0">
                <a:latin typeface="Times New Roman" panose="02020603050405020304" pitchFamily="18" charset="0"/>
                <a:cs typeface="Times New Roman" panose="02020603050405020304" pitchFamily="18" charset="0"/>
              </a:rPr>
              <a:t>These environmental </a:t>
            </a:r>
            <a:r>
              <a:rPr lang="en-US" sz="2800" dirty="0">
                <a:latin typeface="Times New Roman" panose="02020603050405020304" pitchFamily="18" charset="0"/>
                <a:cs typeface="Times New Roman" panose="02020603050405020304" pitchFamily="18" charset="0"/>
              </a:rPr>
              <a:t>characteristics and the thermal coefficients for each part ensured an accurate </a:t>
            </a:r>
            <a:r>
              <a:rPr lang="en-US" sz="2800" dirty="0" smtClean="0">
                <a:latin typeface="Times New Roman" panose="02020603050405020304" pitchFamily="18" charset="0"/>
                <a:cs typeface="Times New Roman" panose="02020603050405020304" pitchFamily="18" charset="0"/>
              </a:rPr>
              <a:t>representation. </a:t>
            </a: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a:t>
            </a:r>
            <a:r>
              <a:rPr lang="en-US" sz="2800" dirty="0" smtClean="0">
                <a:latin typeface="Times New Roman" panose="02020603050405020304" pitchFamily="18" charset="0"/>
                <a:cs typeface="Times New Roman" panose="02020603050405020304" pitchFamily="18" charset="0"/>
              </a:rPr>
              <a:t>thermal effect </a:t>
            </a:r>
            <a:r>
              <a:rPr lang="en-US" sz="2800" dirty="0">
                <a:latin typeface="Times New Roman" panose="02020603050405020304" pitchFamily="18" charset="0"/>
                <a:cs typeface="Times New Roman" panose="02020603050405020304" pitchFamily="18" charset="0"/>
              </a:rPr>
              <a:t>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556244"/>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a:t>
            </a:r>
            <a:r>
              <a:rPr lang="en-US" sz="2800" dirty="0" smtClean="0">
                <a:latin typeface="Times New Roman" panose="02020603050405020304" pitchFamily="18" charset="0"/>
                <a:cs typeface="Times New Roman" panose="02020603050405020304" pitchFamily="18" charset="0"/>
              </a:rPr>
              <a:t>temperature </a:t>
            </a:r>
            <a:r>
              <a:rPr lang="en-US" sz="2800" dirty="0">
                <a:latin typeface="Times New Roman" panose="02020603050405020304" pitchFamily="18" charset="0"/>
                <a:cs typeface="Times New Roman" panose="02020603050405020304" pitchFamily="18" charset="0"/>
              </a:rPr>
              <a:t>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8260110" y="25655683"/>
            <a:ext cx="2199436" cy="24349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38294" y="19365763"/>
            <a:ext cx="12470501" cy="4401205"/>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t>
            </a:r>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l</a:t>
            </a:r>
            <a:r>
              <a:rPr lang="en-US" sz="2800" dirty="0" smtClean="0">
                <a:latin typeface="Times New Roman" panose="02020603050405020304" pitchFamily="18" charset="0"/>
                <a:cs typeface="Times New Roman" panose="02020603050405020304" pitchFamily="18" charset="0"/>
              </a:rPr>
              <a:t>eft side). </a:t>
            </a:r>
            <a:r>
              <a:rPr lang="en-US" sz="2800" dirty="0">
                <a:latin typeface="Times New Roman" panose="02020603050405020304" pitchFamily="18" charset="0"/>
                <a:cs typeface="Times New Roman" panose="02020603050405020304" pitchFamily="18" charset="0"/>
              </a:rPr>
              <a:t>Secondly, to implement a system to vaporized liquid helium venting from the fridge space </a:t>
            </a:r>
            <a:r>
              <a:rPr lang="en-US" sz="2800" dirty="0" smtClean="0">
                <a:latin typeface="Times New Roman" panose="02020603050405020304" pitchFamily="18" charset="0"/>
                <a:cs typeface="Times New Roman" panose="02020603050405020304" pitchFamily="18" charset="0"/>
              </a:rPr>
              <a:t>(right side). </a:t>
            </a:r>
            <a:r>
              <a:rPr lang="en-US" sz="2800" dirty="0">
                <a:latin typeface="Times New Roman" panose="02020603050405020304" pitchFamily="18" charset="0"/>
                <a:cs typeface="Times New Roman" panose="02020603050405020304" pitchFamily="18" charset="0"/>
              </a:rPr>
              <a:t>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4" y="14155704"/>
            <a:ext cx="12470501" cy="4893647"/>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90503" y="14883773"/>
            <a:ext cx="3878474" cy="3901222"/>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1281553" y="14883773"/>
            <a:ext cx="6068121"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t>
            </a:r>
          </a:p>
        </p:txBody>
      </p:sp>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3278" y="20118892"/>
            <a:ext cx="4424415" cy="3318311"/>
          </a:xfrm>
          <a:prstGeom prst="rect">
            <a:avLst/>
          </a:prstGeom>
          <a:ln>
            <a:solidFill>
              <a:schemeClr val="tx1"/>
            </a:solidFill>
          </a:ln>
        </p:spPr>
      </p:pic>
      <p:sp>
        <p:nvSpPr>
          <p:cNvPr id="32" name="TextBox 31">
            <a:extLst>
              <a:ext uri="{FF2B5EF4-FFF2-40B4-BE49-F238E27FC236}">
                <a16:creationId xmlns:a16="http://schemas.microsoft.com/office/drawing/2014/main" id="{3413FDF1-38CE-4685-81CD-0594BBE5E3BA}"/>
              </a:ext>
            </a:extLst>
          </p:cNvPr>
          <p:cNvSpPr txBox="1"/>
          <p:nvPr/>
        </p:nvSpPr>
        <p:spPr>
          <a:xfrm>
            <a:off x="6783154" y="20166930"/>
            <a:ext cx="6116944"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polarization of a target material can be directly effected with a microwave </a:t>
            </a:r>
            <a:r>
              <a:rPr lang="en-US" sz="2800" dirty="0" smtClean="0">
                <a:latin typeface="Times New Roman" panose="02020603050405020304" pitchFamily="18" charset="0"/>
                <a:cs typeface="Times New Roman" panose="02020603050405020304" pitchFamily="18" charset="0"/>
              </a:rPr>
              <a:t>enhancement. A </a:t>
            </a:r>
            <a:r>
              <a:rPr lang="en-US" sz="2800" dirty="0">
                <a:latin typeface="Times New Roman" panose="02020603050405020304" pitchFamily="18" charset="0"/>
                <a:cs typeface="Times New Roman" panose="02020603050405020304" pitchFamily="18" charset="0"/>
              </a:rPr>
              <a:t>power study of the Tempo Doped Araldite was preformed </a:t>
            </a:r>
            <a:r>
              <a:rPr lang="en-US" sz="2800" dirty="0" smtClean="0">
                <a:latin typeface="Times New Roman" panose="02020603050405020304" pitchFamily="18" charset="0"/>
                <a:cs typeface="Times New Roman" panose="02020603050405020304" pitchFamily="18" charset="0"/>
              </a:rPr>
              <a:t>at </a:t>
            </a:r>
            <a:r>
              <a:rPr lang="en-US" sz="2800" dirty="0">
                <a:latin typeface="Times New Roman" panose="02020603050405020304" pitchFamily="18" charset="0"/>
                <a:cs typeface="Times New Roman" panose="02020603050405020304" pitchFamily="18" charset="0"/>
              </a:rPr>
              <a:t>two temperature </a:t>
            </a:r>
            <a:r>
              <a:rPr lang="en-US" sz="2800" dirty="0" smtClean="0">
                <a:latin typeface="Times New Roman" panose="02020603050405020304" pitchFamily="18" charset="0"/>
                <a:cs typeface="Times New Roman" panose="02020603050405020304" pitchFamily="18" charset="0"/>
              </a:rPr>
              <a:t>ranges. Incremental changes in the microwave power can be seen by increasing polarization. </a:t>
            </a:r>
            <a:endParaRPr lang="en-US" sz="2800" dirty="0"/>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53426" y="25441345"/>
            <a:ext cx="2503047" cy="335514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281554" y="25068586"/>
            <a:ext cx="7071268" cy="4401205"/>
          </a:xfrm>
          <a:prstGeom prst="rect">
            <a:avLst/>
          </a:prstGeom>
          <a:noFill/>
        </p:spPr>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Tempo Doped Araldite Targets were produced in the Chemistry room in Demerit Hall</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Stable titroxyl </a:t>
            </a:r>
            <a:r>
              <a:rPr lang="en-US" sz="2800" dirty="0">
                <a:latin typeface="Times New Roman" panose="02020603050405020304" pitchFamily="18" charset="0"/>
                <a:cs typeface="Times New Roman" panose="02020603050405020304" pitchFamily="18" charset="0"/>
              </a:rPr>
              <a:t>radical </a:t>
            </a:r>
            <a:r>
              <a:rPr lang="en-US" sz="2800" dirty="0" smtClean="0">
                <a:latin typeface="Times New Roman" panose="02020603050405020304" pitchFamily="18" charset="0"/>
                <a:cs typeface="Times New Roman" panose="02020603050405020304" pitchFamily="18" charset="0"/>
              </a:rPr>
              <a:t>Tempo was mixed with 1:100 part Araldite Epoxy Resin, which was then mixed with 1:1 part Araldite Epoxy Hardener</a:t>
            </a:r>
            <a:r>
              <a:rPr lang="en-US" sz="2800" dirty="0">
                <a:latin typeface="Times New Roman" panose="02020603050405020304" pitchFamily="18" charset="0"/>
                <a:cs typeface="Times New Roman" panose="02020603050405020304" pitchFamily="18" charset="0"/>
              </a:rPr>
              <a:t>. . This allowed us to create free form polarization targets with a magnet wire coil centered in the material. </a:t>
            </a:r>
            <a:r>
              <a:rPr lang="en-US" sz="2800" dirty="0">
                <a:latin typeface="Times New Roman" panose="02020603050405020304" pitchFamily="18" charset="0"/>
                <a:cs typeface="Times New Roman" panose="02020603050405020304" pitchFamily="18" charset="0"/>
              </a:rPr>
              <a:t>The small Tempo admixture provides the paramagnetic radicals necessary for dynamic nuclear polarization </a:t>
            </a:r>
            <a:r>
              <a:rPr lang="en-US" sz="2800" dirty="0" smtClean="0">
                <a:latin typeface="Times New Roman" panose="02020603050405020304" pitchFamily="18" charset="0"/>
                <a:cs typeface="Times New Roman" panose="02020603050405020304" pitchFamily="18" charset="0"/>
              </a:rPr>
              <a:t>technique.</a:t>
            </a:r>
            <a:endParaRPr lang="en-US" sz="2800"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35652854" y="8006106"/>
            <a:ext cx="7212209" cy="483209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Future Works</a:t>
            </a:r>
            <a:endParaRPr lang="en-US" sz="4000" dirty="0">
              <a:latin typeface="Times New Roman" panose="02020603050405020304" pitchFamily="18" charset="0"/>
              <a:cs typeface="Times New Roman" panose="02020603050405020304" pitchFamily="18" charset="0"/>
            </a:endParaRP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ntegrate the heating cartridge into the preexisting LabVIEW data stream.</a:t>
            </a:r>
          </a:p>
          <a:p>
            <a:pPr marL="457200" indent="-457200" algn="ct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Install a second additional heating cartridge to the upper baffles.</a:t>
            </a:r>
          </a:p>
          <a:p>
            <a:pPr marL="457200" indent="-457200" algn="ct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Investigate new methods of regulating the fridge temperature.  </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6467</TotalTime>
  <Words>1769</Words>
  <Application>Microsoft Office PowerPoint</Application>
  <PresentationFormat>Custom</PresentationFormat>
  <Paragraphs>214</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110</cp:revision>
  <dcterms:created xsi:type="dcterms:W3CDTF">2019-03-12T18:14:39Z</dcterms:created>
  <dcterms:modified xsi:type="dcterms:W3CDTF">2019-04-11T18:16:26Z</dcterms:modified>
</cp:coreProperties>
</file>